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304" r:id="rId3"/>
    <p:sldId id="307" r:id="rId4"/>
    <p:sldId id="305" r:id="rId5"/>
    <p:sldId id="306" r:id="rId6"/>
    <p:sldId id="298" r:id="rId7"/>
    <p:sldId id="271" r:id="rId8"/>
    <p:sldId id="286" r:id="rId9"/>
    <p:sldId id="300" r:id="rId10"/>
    <p:sldId id="301" r:id="rId11"/>
    <p:sldId id="302" r:id="rId12"/>
    <p:sldId id="303" r:id="rId13"/>
    <p:sldId id="287" r:id="rId14"/>
    <p:sldId id="292" r:id="rId15"/>
    <p:sldId id="294" r:id="rId16"/>
    <p:sldId id="296" r:id="rId17"/>
    <p:sldId id="295" r:id="rId18"/>
    <p:sldId id="297" r:id="rId19"/>
    <p:sldId id="291" r:id="rId20"/>
    <p:sldId id="299" r:id="rId21"/>
  </p:sldIdLst>
  <p:sldSz cx="9144000" cy="6858000" type="screen4x3"/>
  <p:notesSz cx="6858000" cy="9144000"/>
  <p:custDataLst>
    <p:tags r:id="rId24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60" autoAdjust="0"/>
  </p:normalViewPr>
  <p:slideViewPr>
    <p:cSldViewPr>
      <p:cViewPr>
        <p:scale>
          <a:sx n="60" d="100"/>
          <a:sy n="60" d="100"/>
        </p:scale>
        <p:origin x="-1646" y="-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3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DFD46-CA34-4059-9430-F13A9EF652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10/21/2015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edu/study/colleges_schools/cic/library_and_information_science/literacy/cockys_reading_express/index.php" TargetMode="External"/><Relationship Id="rId2" Type="http://schemas.openxmlformats.org/officeDocument/2006/relationships/hyperlink" Target="http://www.sc.edu/study/colleges_schools/cic/library_and_information_science/literacy/south_carolina_center_for_childrens_books_and_literacy/index.php" TargetMode="Externa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67600" y="152400"/>
            <a:ext cx="1447800" cy="525780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86800" cy="1238250"/>
          </a:xfrm>
        </p:spPr>
        <p:txBody>
          <a:bodyPr/>
          <a:lstStyle/>
          <a:p>
            <a:pPr algn="ctr"/>
            <a:r>
              <a:rPr dirty="0" smtClean="0"/>
              <a:t>State of the School 2015</a:t>
            </a:r>
          </a:p>
        </p:txBody>
      </p:sp>
      <p:sp>
        <p:nvSpPr>
          <p:cNvPr id="22532" name="Rectangle 6"/>
          <p:cNvSpPr>
            <a:spLocks noGrp="1"/>
          </p:cNvSpPr>
          <p:nvPr>
            <p:ph type="body" sz="quarter" idx="15"/>
          </p:nvPr>
        </p:nvSpPr>
        <p:spPr>
          <a:xfrm rot="5400000">
            <a:off x="5600700" y="2171700"/>
            <a:ext cx="5105400" cy="1371600"/>
          </a:xfrm>
          <a:solidFill>
            <a:srgbClr val="800000"/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2800" b="1" dirty="0" smtClean="0"/>
              <a:t>Dr. Sam Hastings </a:t>
            </a:r>
          </a:p>
          <a:p>
            <a:pPr algn="ctr"/>
            <a:r>
              <a:rPr lang="en-US" sz="12800" b="1" dirty="0" smtClean="0"/>
              <a:t>hastings@sc.edu</a:t>
            </a:r>
          </a:p>
          <a:p>
            <a:pPr algn="ctr"/>
            <a:r>
              <a:rPr lang="en-US" sz="11200" b="1" dirty="0" smtClean="0"/>
              <a:t>Library &amp; Information </a:t>
            </a:r>
            <a:r>
              <a:rPr lang="en-US" sz="12800" b="1" dirty="0"/>
              <a:t>S</a:t>
            </a:r>
            <a:r>
              <a:rPr lang="en-US" sz="12800" b="1" dirty="0" smtClean="0"/>
              <a:t>cience</a:t>
            </a:r>
          </a:p>
        </p:txBody>
      </p:sp>
      <p:pic>
        <p:nvPicPr>
          <p:cNvPr id="22533" name="Picture Placeholder 10" descr="Davis Outside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183" r="6183"/>
          <a:stretch>
            <a:fillRect/>
          </a:stretch>
        </p:blipFill>
        <p:spPr>
          <a:xfrm>
            <a:off x="228600" y="152400"/>
            <a:ext cx="6858000" cy="5238750"/>
          </a:xfrm>
          <a:ln w="9525"/>
        </p:spPr>
      </p:pic>
      <p:sp>
        <p:nvSpPr>
          <p:cNvPr id="10" name="Rectangle 9"/>
          <p:cNvSpPr/>
          <p:nvPr/>
        </p:nvSpPr>
        <p:spPr>
          <a:xfrm>
            <a:off x="7162800" y="152400"/>
            <a:ext cx="2286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52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Diversity Scholarship Awardees</a:t>
            </a:r>
          </a:p>
          <a:p>
            <a:pPr algn="ctr"/>
            <a:r>
              <a:rPr lang="en-US" b="1" dirty="0" smtClean="0"/>
              <a:t>SCLA 2011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2921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SLIS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hasting\Downloads\2508708279_a41c3718a3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1" r="-77606" b="-117728"/>
          <a:stretch/>
        </p:blipFill>
        <p:spPr bwMode="auto">
          <a:xfrm>
            <a:off x="203200" y="1650982"/>
            <a:ext cx="14716747" cy="95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Forever to thee.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hasting\Downloads\1620434855_ba5fe0a53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 b="5705"/>
          <a:stretch/>
        </p:blipFill>
        <p:spPr bwMode="auto">
          <a:xfrm>
            <a:off x="520700" y="1638300"/>
            <a:ext cx="7747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5 Year Goals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Goal 1:  Create a more effective learning environment in appropriate facilities for the college.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Strategy </a:t>
            </a:r>
            <a:r>
              <a:rPr lang="en-US" u="sng" dirty="0"/>
              <a:t>for 2014-2015</a:t>
            </a:r>
            <a:r>
              <a:rPr lang="en-US" dirty="0"/>
              <a:t>:</a:t>
            </a:r>
          </a:p>
          <a:p>
            <a:r>
              <a:rPr lang="en-US" dirty="0"/>
              <a:t>Restoration work on the exterior of Davis College is </a:t>
            </a:r>
            <a:r>
              <a:rPr lang="en-US" dirty="0" smtClean="0"/>
              <a:t>completed. </a:t>
            </a:r>
            <a:r>
              <a:rPr lang="en-US" dirty="0"/>
              <a:t>SLIS </a:t>
            </a:r>
            <a:r>
              <a:rPr lang="en-US" dirty="0" smtClean="0"/>
              <a:t>created an </a:t>
            </a:r>
            <a:r>
              <a:rPr lang="en-US" dirty="0"/>
              <a:t>undergraduate lounge and computer lab in the basement of Davis College to serve our growing BSIS population of </a:t>
            </a:r>
            <a:r>
              <a:rPr lang="en-US" dirty="0" smtClean="0"/>
              <a:t>students</a:t>
            </a:r>
            <a:r>
              <a:rPr lang="en-US" dirty="0"/>
              <a:t> </a:t>
            </a:r>
            <a:r>
              <a:rPr lang="en-US" dirty="0" smtClean="0"/>
              <a:t>&amp; redesigned our MLIS Computer Lab.  ADA Bathroom coming this year.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5 Year Goals (</a:t>
            </a:r>
            <a:r>
              <a:rPr lang="en-US" i="1" dirty="0" smtClean="0"/>
              <a:t>continued 2)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b="1" dirty="0"/>
              <a:t>Goal 3:  Raise the minority participation in all aspects of the college.</a:t>
            </a:r>
            <a:endParaRPr lang="en-US" sz="7400" dirty="0"/>
          </a:p>
          <a:p>
            <a:pPr marL="0" indent="0">
              <a:buNone/>
            </a:pPr>
            <a:endParaRPr lang="en-US" sz="5100" u="sng" dirty="0" smtClean="0"/>
          </a:p>
          <a:p>
            <a:pPr marL="0" indent="0">
              <a:buNone/>
            </a:pPr>
            <a:r>
              <a:rPr lang="en-US" sz="7400" u="sng" dirty="0" smtClean="0"/>
              <a:t>Progress </a:t>
            </a:r>
            <a:r>
              <a:rPr lang="en-US" sz="7400" u="sng" dirty="0"/>
              <a:t>2013-2014</a:t>
            </a:r>
            <a:r>
              <a:rPr lang="en-US" sz="7400" dirty="0"/>
              <a:t>: </a:t>
            </a:r>
          </a:p>
          <a:p>
            <a:r>
              <a:rPr lang="en-US" sz="7400" dirty="0"/>
              <a:t>SLIS recruited in most of the HBCUs in the southeast for second year, increasing diversity in student population by 20%. SLIS students presented at the ALA Librarians of Color conference, the ALA Black Caucus, and </a:t>
            </a:r>
            <a:r>
              <a:rPr lang="en-US" sz="7400" dirty="0" err="1"/>
              <a:t>Reforma</a:t>
            </a:r>
            <a:r>
              <a:rPr lang="en-US" sz="7400" dirty="0"/>
              <a:t>. We secured two spectrum scholarships for students of color</a:t>
            </a:r>
            <a:r>
              <a:rPr lang="en-US" sz="7400" dirty="0" smtClean="0"/>
              <a:t>.</a:t>
            </a:r>
            <a:r>
              <a:rPr lang="en-US" sz="7400" dirty="0"/>
              <a:t> </a:t>
            </a:r>
          </a:p>
          <a:p>
            <a:r>
              <a:rPr lang="en-US" sz="7400" dirty="0" smtClean="0"/>
              <a:t>Five SLIS </a:t>
            </a:r>
            <a:r>
              <a:rPr lang="en-US" sz="7400" dirty="0"/>
              <a:t>faculty presented papers at three conference based on research and service for </a:t>
            </a:r>
            <a:r>
              <a:rPr lang="en-US" sz="7400" dirty="0" smtClean="0"/>
              <a:t>underserved </a:t>
            </a:r>
            <a:r>
              <a:rPr lang="en-US" sz="7400" dirty="0"/>
              <a:t>populations (Albright, </a:t>
            </a:r>
            <a:r>
              <a:rPr lang="en-US" sz="7400" dirty="0" err="1"/>
              <a:t>Arns</a:t>
            </a:r>
            <a:r>
              <a:rPr lang="en-US" sz="7400" dirty="0"/>
              <a:t>, </a:t>
            </a:r>
            <a:r>
              <a:rPr lang="en-US" sz="7400" dirty="0" smtClean="0"/>
              <a:t>Copeland, </a:t>
            </a:r>
            <a:r>
              <a:rPr lang="en-US" sz="7400" dirty="0" err="1" smtClean="0"/>
              <a:t>Gavigan</a:t>
            </a:r>
            <a:r>
              <a:rPr lang="en-US" sz="7400" dirty="0" smtClean="0"/>
              <a:t> and </a:t>
            </a:r>
            <a:r>
              <a:rPr lang="en-US" sz="7400" dirty="0"/>
              <a:t>Martin</a:t>
            </a:r>
            <a:r>
              <a:rPr lang="en-US" sz="7400" dirty="0" smtClean="0"/>
              <a:t>)</a:t>
            </a:r>
            <a:r>
              <a:rPr lang="en-US" sz="7400" u="sng" dirty="0"/>
              <a:t> </a:t>
            </a:r>
            <a:endParaRPr lang="en-US" sz="7400" u="sng" dirty="0" smtClean="0"/>
          </a:p>
          <a:p>
            <a:pPr marL="0" indent="0">
              <a:buNone/>
            </a:pPr>
            <a:endParaRPr lang="en-US" sz="7400" u="sng" dirty="0"/>
          </a:p>
          <a:p>
            <a:pPr marL="0" indent="0">
              <a:buNone/>
            </a:pPr>
            <a:r>
              <a:rPr lang="en-US" sz="7400" u="sng" dirty="0" smtClean="0"/>
              <a:t>Strategy </a:t>
            </a:r>
            <a:r>
              <a:rPr lang="en-US" sz="7400" u="sng" dirty="0"/>
              <a:t>for 2014-2015</a:t>
            </a:r>
            <a:r>
              <a:rPr lang="en-US" sz="7400" dirty="0"/>
              <a:t>:</a:t>
            </a:r>
          </a:p>
          <a:p>
            <a:r>
              <a:rPr lang="en-US" sz="7400" dirty="0"/>
              <a:t>SLIS will continue recruiting from HCBUs and continue to encourage faculty and student research that emphasize service for underserved populations</a:t>
            </a:r>
            <a:r>
              <a:rPr lang="en-US" sz="7400" dirty="0" smtClean="0"/>
              <a:t>.  Establish LLEAD, a laboratory for leadership in equity of access and diversity.</a:t>
            </a:r>
            <a:endParaRPr lang="en-US" sz="7400" dirty="0"/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18981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848600" cy="490696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Literacy outreach programs continue to improve reading activity throughout the state and funding has increased for CRE and community programs</a:t>
            </a:r>
            <a:r>
              <a:rPr lang="en-US" dirty="0" smtClean="0"/>
              <a:t>.  10 year anniversary for CRE.</a:t>
            </a:r>
            <a:endParaRPr lang="en-US" dirty="0"/>
          </a:p>
          <a:p>
            <a:r>
              <a:rPr lang="en-US" dirty="0"/>
              <a:t>Young Palmetto Reader imprint added to the University of South Carolina Press.</a:t>
            </a:r>
          </a:p>
          <a:p>
            <a:r>
              <a:rPr lang="en-US" dirty="0"/>
              <a:t>Quality of the </a:t>
            </a:r>
            <a:r>
              <a:rPr lang="en-US" dirty="0" smtClean="0"/>
              <a:t>Faculty and Staff.  </a:t>
            </a:r>
            <a:r>
              <a:rPr lang="en-US" dirty="0"/>
              <a:t>Faculty productivity continues to increase in both publications and funding</a:t>
            </a:r>
            <a:r>
              <a:rPr lang="en-US" dirty="0" smtClean="0"/>
              <a:t>.  Staff rocks!</a:t>
            </a:r>
            <a:endParaRPr lang="en-US" dirty="0"/>
          </a:p>
          <a:p>
            <a:r>
              <a:rPr lang="en-US" dirty="0"/>
              <a:t>Doctoral program is growing and beginning to receive national attention with the success of our first group of graduates.</a:t>
            </a:r>
          </a:p>
          <a:p>
            <a:r>
              <a:rPr lang="en-US" dirty="0"/>
              <a:t>BSIS is a degree that is important to the economic development of SC.</a:t>
            </a:r>
          </a:p>
          <a:p>
            <a:r>
              <a:rPr lang="en-US" dirty="0"/>
              <a:t>MLIS placements continue to be above </a:t>
            </a:r>
            <a:r>
              <a:rPr lang="en-US" dirty="0" smtClean="0"/>
              <a:t>90%.  We have the best students in the universe.</a:t>
            </a:r>
            <a:endParaRPr lang="en-US" dirty="0"/>
          </a:p>
          <a:p>
            <a:r>
              <a:rPr lang="en-US" dirty="0"/>
              <a:t>Our spirit of diversity and inclusion as reflected in our faculty, staff and students.</a:t>
            </a:r>
          </a:p>
          <a:p>
            <a:r>
              <a:rPr lang="en-US" dirty="0"/>
              <a:t>Contracted for </a:t>
            </a:r>
            <a:r>
              <a:rPr lang="en-US" dirty="0" smtClean="0"/>
              <a:t>third Annual </a:t>
            </a:r>
            <a:r>
              <a:rPr lang="en-US" dirty="0"/>
              <a:t>Review of Cultural Heritage Informatics (ARCHI)</a:t>
            </a:r>
          </a:p>
          <a:p>
            <a:r>
              <a:rPr lang="en-US" dirty="0"/>
              <a:t>Willingness to collaborate and serve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9668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Weaknesses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Enrollment in the MLIS continues to decline which is reflected in national trends.  Need to be more competitive in our tuition structure and add additional recruiting efforts.</a:t>
            </a:r>
          </a:p>
          <a:p>
            <a:r>
              <a:rPr lang="en-US" dirty="0"/>
              <a:t>Expansion of the BSIS continues to be slow due to lack of faculty resources.</a:t>
            </a:r>
          </a:p>
          <a:p>
            <a:r>
              <a:rPr lang="en-US" dirty="0"/>
              <a:t>Increased faculty productivity requires additional staff support and strategy may require research director or similar expertise.</a:t>
            </a:r>
          </a:p>
        </p:txBody>
      </p:sp>
    </p:spTree>
    <p:extLst>
      <p:ext uri="{BB962C8B-B14F-4D97-AF65-F5344CB8AC3E}">
        <p14:creationId xmlns:p14="http://schemas.microsoft.com/office/powerpoint/2010/main" val="40777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Internal Challenges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Accreditation this year and visit in 2017</a:t>
            </a:r>
          </a:p>
          <a:p>
            <a:r>
              <a:rPr lang="en-US" dirty="0" smtClean="0"/>
              <a:t>Need to formalize review of adjunct instructors and teaching assistants</a:t>
            </a:r>
          </a:p>
          <a:p>
            <a:r>
              <a:rPr lang="en-US" dirty="0" smtClean="0"/>
              <a:t>Current placement data needs to go on web</a:t>
            </a:r>
          </a:p>
          <a:p>
            <a:r>
              <a:rPr lang="en-US" dirty="0" smtClean="0"/>
              <a:t>Funding </a:t>
            </a:r>
          </a:p>
          <a:p>
            <a:r>
              <a:rPr lang="en-US" dirty="0" smtClean="0"/>
              <a:t>Need for adequate support staff including grant assistance</a:t>
            </a:r>
          </a:p>
          <a:p>
            <a:r>
              <a:rPr lang="en-US" dirty="0" smtClean="0"/>
              <a:t>Continue to insure that new hires have resources needed to succeed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External Challenges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848600" cy="4906964"/>
          </a:xfrm>
        </p:spPr>
        <p:txBody>
          <a:bodyPr>
            <a:normAutofit/>
          </a:bodyPr>
          <a:lstStyle/>
          <a:p>
            <a:r>
              <a:rPr lang="en-US" dirty="0"/>
              <a:t>More and more SLIS programs are available online</a:t>
            </a:r>
          </a:p>
          <a:p>
            <a:r>
              <a:rPr lang="en-US" dirty="0" smtClean="0"/>
              <a:t>Competitive tuition is dependent on central decisions</a:t>
            </a:r>
          </a:p>
          <a:p>
            <a:r>
              <a:rPr lang="en-US" dirty="0" smtClean="0"/>
              <a:t>Need increased scholarship opportunities</a:t>
            </a:r>
          </a:p>
          <a:p>
            <a:r>
              <a:rPr lang="en-US" dirty="0" smtClean="0"/>
              <a:t>Funding for doctoral students</a:t>
            </a:r>
          </a:p>
          <a:p>
            <a:r>
              <a:rPr lang="en-US" dirty="0" smtClean="0"/>
              <a:t>External funding sources decreasing</a:t>
            </a:r>
          </a:p>
          <a:p>
            <a:r>
              <a:rPr lang="en-US" dirty="0" smtClean="0"/>
              <a:t>Faculty &amp; Staff raises</a:t>
            </a:r>
          </a:p>
        </p:txBody>
      </p:sp>
    </p:spTree>
    <p:extLst>
      <p:ext uri="{BB962C8B-B14F-4D97-AF65-F5344CB8AC3E}">
        <p14:creationId xmlns:p14="http://schemas.microsoft.com/office/powerpoint/2010/main" val="24912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 can do it!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Continue to build on our strengths</a:t>
            </a:r>
          </a:p>
          <a:p>
            <a:r>
              <a:rPr lang="en-US" dirty="0" smtClean="0"/>
              <a:t>Continue to increase our diversity in all ways</a:t>
            </a:r>
          </a:p>
          <a:p>
            <a:r>
              <a:rPr lang="en-US" dirty="0" smtClean="0"/>
              <a:t>Remain committed to the principals, values and ethics of our fields</a:t>
            </a:r>
          </a:p>
          <a:p>
            <a:r>
              <a:rPr lang="en-US" dirty="0" smtClean="0"/>
              <a:t>Prepare for re-accreditation</a:t>
            </a:r>
          </a:p>
          <a:p>
            <a:r>
              <a:rPr lang="en-US" dirty="0" smtClean="0"/>
              <a:t>Prepare </a:t>
            </a:r>
            <a:r>
              <a:rPr lang="en-US" dirty="0"/>
              <a:t>for transitions in </a:t>
            </a:r>
            <a:r>
              <a:rPr lang="en-US" dirty="0" smtClean="0"/>
              <a:t>leadership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say about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School of Library and Information Science has dramatically expanded its academic and community outreach programs to match the rapidly evolving information landscape. Long a highly regarded professional program for librarians and media specialists, we have added undergraduate and doctoral programs. We have been a leader in distributed learning with classes on campus and online across the state and across the country. The school is a literacy champion through our </a:t>
            </a:r>
            <a:r>
              <a:rPr lang="en-US" dirty="0">
                <a:hlinkClick r:id="rId2" tooltip="South Carolina Center for Children's Books and Literacy"/>
              </a:rPr>
              <a:t>South Carolina Center for Children’s Books and Literacy</a:t>
            </a:r>
            <a:r>
              <a:rPr lang="en-US" dirty="0"/>
              <a:t> and </a:t>
            </a:r>
            <a:r>
              <a:rPr lang="en-US" dirty="0">
                <a:hlinkClick r:id="rId3" tooltip="Cocky's Reading Express"/>
              </a:rPr>
              <a:t>Cocky’s Reading Express</a:t>
            </a:r>
            <a:r>
              <a:rPr lang="en-US" dirty="0"/>
              <a:t>™ reaching children and schools across the state.  </a:t>
            </a:r>
          </a:p>
        </p:txBody>
      </p:sp>
    </p:spTree>
    <p:extLst>
      <p:ext uri="{BB962C8B-B14F-4D97-AF65-F5344CB8AC3E}">
        <p14:creationId xmlns:p14="http://schemas.microsoft.com/office/powerpoint/2010/main" val="20346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design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valuable lesson you learned while getting your MLIS?</a:t>
            </a:r>
          </a:p>
          <a:p>
            <a:r>
              <a:rPr lang="en-US" dirty="0" smtClean="0"/>
              <a:t>What is the most valuable lesson you learned in your first professional position?</a:t>
            </a:r>
          </a:p>
          <a:p>
            <a:r>
              <a:rPr lang="en-US" dirty="0" smtClean="0"/>
              <a:t>How can we recruit more students from underserved populations?</a:t>
            </a:r>
          </a:p>
          <a:p>
            <a:r>
              <a:rPr lang="en-US" dirty="0" smtClean="0"/>
              <a:t>Describe what your library will be like in 20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sting\Downloads\13763749654_154454e84f_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0848" y="1348740"/>
            <a:ext cx="6242304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LISSA Wins Student Chapter of the Year from ALA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891631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ann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858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shasting\Downloads\1635599741_60cfb383e2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 years of Distance Education/Learning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Alumni from cohorts in Maine, Virginia, West Virginia, Georgia and throughout South Carolina</a:t>
            </a:r>
          </a:p>
          <a:p>
            <a:r>
              <a:rPr lang="en-US" dirty="0" smtClean="0"/>
              <a:t>Current students from around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New technologies used every day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than 4500 alumni </a:t>
            </a:r>
          </a:p>
          <a:p>
            <a:r>
              <a:rPr lang="en-US" dirty="0" smtClean="0"/>
              <a:t>IBM partnership with Watson to design new ways </a:t>
            </a:r>
            <a:r>
              <a:rPr lang="en-US" smtClean="0"/>
              <a:t>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WVA Orientation 1998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1027" name="Picture 3" descr="C:\Users\shasting\Downloads\21239794702_6e7e245d8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8920"/>
            <a:ext cx="8046720" cy="54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Maine Graduation 2008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2" name="Picture 4" descr="C:\Users\shasting\Downloads\2735692375_e2d516c91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7037" r="8195" b="9815"/>
          <a:stretch/>
        </p:blipFill>
        <p:spPr bwMode="auto">
          <a:xfrm>
            <a:off x="457200" y="1371600"/>
            <a:ext cx="73660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SCLA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hasting\Downloads\2050876344_a4d8932daf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/>
          <a:stretch/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22&quot;&gt;&lt;property id=&quot;20148&quot; value=&quot;5&quot;/&gt;&lt;property id=&quot;20300&quot; value=&quot;Slide 7 - &amp;quot;WVA Orientation 1998&amp;quot;&quot;/&gt;&lt;property id=&quot;20307&quot; value=&quot;271&quot;/&gt;&lt;/object&gt;&lt;object type=&quot;3&quot; unique_id=&quot;10082&quot;&gt;&lt;property id=&quot;20148&quot; value=&quot;5&quot;/&gt;&lt;property id=&quot;20300&quot; value=&quot;Slide 8 - &amp;quot;Maine Graduation 2008&amp;quot;&quot;/&gt;&lt;property id=&quot;20307&quot; value=&quot;286&quot;/&gt;&lt;/object&gt;&lt;object type=&quot;3&quot; unique_id=&quot;10163&quot;&gt;&lt;property id=&quot;20148&quot; value=&quot;5&quot;/&gt;&lt;property id=&quot;20300&quot; value=&quot;Slide 13 - &amp;quot;5 Year Goals&amp;quot;&quot;/&gt;&lt;property id=&quot;20307&quot; value=&quot;287&quot;/&gt;&lt;/object&gt;&lt;object type=&quot;3&quot; unique_id=&quot;10277&quot;&gt;&lt;property id=&quot;20148&quot; value=&quot;5&quot;/&gt;&lt;property id=&quot;20300&quot; value=&quot;Slide 19 - &amp;quot;We can do it!&amp;quot;&quot;/&gt;&lt;property id=&quot;20307&quot; value=&quot;291&quot;/&gt;&lt;/object&gt;&lt;object type=&quot;3&quot; unique_id=&quot;10278&quot;&gt;&lt;property id=&quot;20148&quot; value=&quot;5&quot;/&gt;&lt;property id=&quot;20300&quot; value=&quot;Slide 14 - &amp;quot;5 Year Goals (continued 2)&amp;quot;&quot;/&gt;&lt;property id=&quot;20307&quot; value=&quot;292&quot;/&gt;&lt;/object&gt;&lt;object type=&quot;3&quot; unique_id=&quot;10280&quot;&gt;&lt;property id=&quot;20148&quot; value=&quot;5&quot;/&gt;&lt;property id=&quot;20300&quot; value=&quot;Slide 15 - &amp;quot;Strengths&amp;quot;&quot;/&gt;&lt;property id=&quot;20307&quot; value=&quot;294&quot;/&gt;&lt;/object&gt;&lt;object type=&quot;3&quot; unique_id=&quot;10281&quot;&gt;&lt;property id=&quot;20148&quot; value=&quot;5&quot;/&gt;&lt;property id=&quot;20300&quot; value=&quot;Slide 16 - &amp;quot;Weaknesses&amp;quot;&quot;/&gt;&lt;property id=&quot;20307&quot; value=&quot;296&quot;/&gt;&lt;/object&gt;&lt;object type=&quot;3&quot; unique_id=&quot;10282&quot;&gt;&lt;property id=&quot;20148&quot; value=&quot;5&quot;/&gt;&lt;property id=&quot;20300&quot; value=&quot;Slide 17 - &amp;quot;Internal Challenges&amp;quot;&quot;/&gt;&lt;property id=&quot;20307&quot; value=&quot;295&quot;/&gt;&lt;/object&gt;&lt;object type=&quot;3&quot; unique_id=&quot;10283&quot;&gt;&lt;property id=&quot;20148&quot; value=&quot;5&quot;/&gt;&lt;property id=&quot;20300&quot; value=&quot;Slide 18 - &amp;quot;External Challenges&amp;quot;&quot;/&gt;&lt;property id=&quot;20307&quot; value=&quot;297&quot;/&gt;&lt;/object&gt;&lt;object type=&quot;3&quot; unique_id=&quot;10509&quot;&gt;&lt;property id=&quot;20148&quot; value=&quot;5&quot;/&gt;&lt;property id=&quot;20300&quot; value=&quot;Slide 2 - &amp;quot;What we say about ourselves&amp;quot;&quot;/&gt;&lt;property id=&quot;20307&quot; value=&quot;304&quot;/&gt;&lt;/object&gt;&lt;object type=&quot;3&quot; unique_id=&quot;10510&quot;&gt;&lt;property id=&quot;20148&quot; value=&quot;5&quot;/&gt;&lt;property id=&quot;20300&quot; value=&quot;Slide 3&quot;/&gt;&lt;property id=&quot;20307&quot; value=&quot;307&quot;/&gt;&lt;/object&gt;&lt;object type=&quot;3&quot; unique_id=&quot;10511&quot;&gt;&lt;property id=&quot;20148&quot; value=&quot;5&quot;/&gt;&lt;property id=&quot;20300&quot; value=&quot;Slide 4 - &amp;quot;LISSA Wins Student Chapter of the Year from ALA&amp;quot;&quot;/&gt;&lt;property id=&quot;20307&quot; value=&quot;305&quot;/&gt;&lt;/object&gt;&lt;object type=&quot;3&quot; unique_id=&quot;10512&quot;&gt;&lt;property id=&quot;20148&quot; value=&quot;5&quot;/&gt;&lt;property id=&quot;20300&quot; value=&quot;Slide 5&quot;/&gt;&lt;property id=&quot;20307&quot; value=&quot;306&quot;/&gt;&lt;/object&gt;&lt;object type=&quot;3&quot; unique_id=&quot;10513&quot;&gt;&lt;property id=&quot;20148&quot; value=&quot;5&quot;/&gt;&lt;property id=&quot;20300&quot; value=&quot;Slide 6 - &amp;quot;30 years of Distance Education/Learning&amp;quot;&quot;/&gt;&lt;property id=&quot;20307&quot; value=&quot;298&quot;/&gt;&lt;/object&gt;&lt;object type=&quot;3&quot; unique_id=&quot;10514&quot;&gt;&lt;property id=&quot;20148&quot; value=&quot;5&quot;/&gt;&lt;property id=&quot;20300&quot; value=&quot;Slide 9 - &amp;quot;SCLA 2005&amp;quot;&quot;/&gt;&lt;property id=&quot;20307&quot; value=&quot;300&quot;/&gt;&lt;/object&gt;&lt;object type=&quot;3&quot; unique_id=&quot;10515&quot;&gt;&lt;property id=&quot;20148&quot; value=&quot;5&quot;/&gt;&lt;property id=&quot;20300&quot; value=&quot;Slide 10&quot;/&gt;&lt;property id=&quot;20307&quot; value=&quot;301&quot;/&gt;&lt;/object&gt;&lt;object type=&quot;3&quot; unique_id=&quot;10516&quot;&gt;&lt;property id=&quot;20148&quot; value=&quot;5&quot;/&gt;&lt;property id=&quot;20300&quot; value=&quot;Slide 11 - &amp;quot;SLIS Ancestry&amp;quot;&quot;/&gt;&lt;property id=&quot;20307&quot; value=&quot;302&quot;/&gt;&lt;/object&gt;&lt;object type=&quot;3&quot; unique_id=&quot;10517&quot;&gt;&lt;property id=&quot;20148&quot; value=&quot;5&quot;/&gt;&lt;property id=&quot;20300&quot; value=&quot;Slide 12 - &amp;quot;Forever to thee. . .&amp;quot;&quot;/&gt;&lt;property id=&quot;20307&quot; value=&quot;303&quot;/&gt;&lt;/object&gt;&lt;object type=&quot;3&quot; unique_id=&quot;10518&quot;&gt;&lt;property id=&quot;20148&quot; value=&quot;5&quot;/&gt;&lt;property id=&quot;20300&quot; value=&quot;Slide 20 - &amp;quot;Help us design the future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temporaryPhotoAlbum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53734"/>
      </a:accent3>
      <a:accent4>
        <a:srgbClr val="8064A2"/>
      </a:accent4>
      <a:accent5>
        <a:srgbClr val="4BACC6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697</Words>
  <Application>Microsoft Office PowerPoint</Application>
  <PresentationFormat>On-screen Show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ContemporaryPhotoAlbum</vt:lpstr>
      <vt:lpstr>PowerPoint Presentation</vt:lpstr>
      <vt:lpstr>What we say about ourselves</vt:lpstr>
      <vt:lpstr>PowerPoint Presentation</vt:lpstr>
      <vt:lpstr>LISSA Wins Student Chapter of the Year from ALA</vt:lpstr>
      <vt:lpstr>PowerPoint Presentation</vt:lpstr>
      <vt:lpstr>30 years of Distance Education/Learning</vt:lpstr>
      <vt:lpstr>WVA Orientation 1998</vt:lpstr>
      <vt:lpstr>Maine Graduation 2008</vt:lpstr>
      <vt:lpstr>SCLA 2005</vt:lpstr>
      <vt:lpstr>PowerPoint Presentation</vt:lpstr>
      <vt:lpstr>SLIS Ancestry</vt:lpstr>
      <vt:lpstr>Forever to thee. . .</vt:lpstr>
      <vt:lpstr>5 Year Goals</vt:lpstr>
      <vt:lpstr>5 Year Goals (continued 2)</vt:lpstr>
      <vt:lpstr>Strengths</vt:lpstr>
      <vt:lpstr>Weaknesses</vt:lpstr>
      <vt:lpstr>Internal Challenges</vt:lpstr>
      <vt:lpstr>External Challenges</vt:lpstr>
      <vt:lpstr>We can do it!</vt:lpstr>
      <vt:lpstr>Help us design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2008-09-30T13:59:40Z</dcterms:created>
  <dcterms:modified xsi:type="dcterms:W3CDTF">2015-10-21T16:05:25Z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